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8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70707" autoAdjust="0"/>
  </p:normalViewPr>
  <p:slideViewPr>
    <p:cSldViewPr snapToGrid="0">
      <p:cViewPr varScale="1">
        <p:scale>
          <a:sx n="114" d="100"/>
          <a:sy n="114" d="100"/>
        </p:scale>
        <p:origin x="209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18.4.2025.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Introduc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#function_parameter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Statements/retur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Control_flow_and_error_handlin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Operators/Comparison_Operator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querySelectorAl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querySelecto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Event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javascrip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lint.org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Data_structur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Statements/va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cop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length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li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Arithmetic_Operator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Highlight</a:t>
            </a:r>
            <a:r>
              <a:rPr lang="hr-HR" dirty="0"/>
              <a:t> </a:t>
            </a:r>
            <a:r>
              <a:rPr lang="hr-HR" dirty="0" err="1"/>
              <a:t>JavaScript’s</a:t>
            </a:r>
            <a:r>
              <a:rPr lang="hr-HR" dirty="0"/>
              <a:t> </a:t>
            </a:r>
            <a:r>
              <a:rPr lang="hr-HR" dirty="0" err="1"/>
              <a:t>ubiquity</a:t>
            </a:r>
            <a:r>
              <a:rPr lang="hr-HR" dirty="0"/>
              <a:t>: front‑</a:t>
            </a:r>
            <a:r>
              <a:rPr lang="hr-HR" dirty="0" err="1"/>
              <a:t>end</a:t>
            </a:r>
            <a:r>
              <a:rPr lang="hr-HR" dirty="0"/>
              <a:t> (DOM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), </a:t>
            </a:r>
            <a:r>
              <a:rPr lang="hr-HR" dirty="0" err="1"/>
              <a:t>back‑end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Node.js,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cross‑platform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React</a:t>
            </a:r>
            <a:r>
              <a:rPr lang="hr-HR" dirty="0"/>
              <a:t> </a:t>
            </a:r>
            <a:r>
              <a:rPr lang="hr-HR" dirty="0" err="1"/>
              <a:t>Native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Contrast</a:t>
            </a:r>
            <a:r>
              <a:rPr lang="hr-HR" dirty="0"/>
              <a:t> </a:t>
            </a:r>
            <a:r>
              <a:rPr lang="hr-HR" dirty="0" err="1"/>
              <a:t>interpreted</a:t>
            </a:r>
            <a:r>
              <a:rPr lang="hr-HR" dirty="0"/>
              <a:t> (JS) vs. </a:t>
            </a:r>
            <a:r>
              <a:rPr lang="hr-HR" dirty="0" err="1"/>
              <a:t>compiled</a:t>
            </a:r>
            <a:r>
              <a:rPr lang="hr-HR" dirty="0"/>
              <a:t> (Java) </a:t>
            </a:r>
            <a:r>
              <a:rPr lang="hr-HR" dirty="0" err="1"/>
              <a:t>languages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JS </a:t>
            </a:r>
            <a:r>
              <a:rPr lang="hr-HR" dirty="0" err="1"/>
              <a:t>was</a:t>
            </a:r>
            <a:r>
              <a:rPr lang="hr-HR" dirty="0"/>
              <a:t> </a:t>
            </a:r>
            <a:r>
              <a:rPr lang="hr-HR" dirty="0" err="1"/>
              <a:t>named</a:t>
            </a:r>
            <a:r>
              <a:rPr lang="hr-HR" dirty="0"/>
              <a:t> for marketing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90s.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Introduction</a:t>
            </a:r>
            <a:r>
              <a:rPr lang="hr-HR" dirty="0">
                <a:hlinkClick r:id="rId3"/>
              </a:rPr>
              <a:t> to 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“State </a:t>
            </a:r>
            <a:r>
              <a:rPr lang="hr-HR" dirty="0" err="1"/>
              <a:t>of</a:t>
            </a:r>
            <a:r>
              <a:rPr lang="hr-HR" dirty="0"/>
              <a:t> JS” </a:t>
            </a:r>
            <a:r>
              <a:rPr lang="hr-HR" dirty="0" err="1"/>
              <a:t>survey</a:t>
            </a:r>
            <a:r>
              <a:rPr lang="hr-HR" dirty="0"/>
              <a:t> </a:t>
            </a:r>
            <a:r>
              <a:rPr lang="hr-HR" dirty="0" err="1"/>
              <a:t>results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 </a:t>
            </a:r>
            <a:r>
              <a:rPr lang="hr-HR" dirty="0" err="1"/>
              <a:t>RedMonk</a:t>
            </a:r>
            <a:r>
              <a:rPr lang="hr-HR" dirty="0"/>
              <a:t> &amp; </a:t>
            </a:r>
            <a:r>
              <a:rPr lang="hr-HR" dirty="0" err="1"/>
              <a:t>StackOverflow</a:t>
            </a:r>
            <a:r>
              <a:rPr lang="hr-HR" dirty="0"/>
              <a:t>)</a:t>
            </a:r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Eloquent</a:t>
            </a:r>
            <a:r>
              <a:rPr lang="hr-HR" i="1" dirty="0"/>
              <a:t> JavaScript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Marijn</a:t>
            </a:r>
            <a:r>
              <a:rPr lang="hr-HR" dirty="0"/>
              <a:t> </a:t>
            </a:r>
            <a:r>
              <a:rPr lang="hr-HR" dirty="0" err="1"/>
              <a:t>Haverbeke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</a:t>
            </a:r>
            <a:r>
              <a:rPr lang="hr-HR" dirty="0"/>
              <a:t> (</a:t>
            </a:r>
            <a:r>
              <a:rPr lang="hr-HR" dirty="0" err="1"/>
              <a:t>book</a:t>
            </a:r>
            <a:r>
              <a:rPr lang="hr-HR" dirty="0"/>
              <a:t> </a:t>
            </a:r>
            <a:r>
              <a:rPr lang="hr-HR" dirty="0" err="1"/>
              <a:t>series</a:t>
            </a:r>
            <a:r>
              <a:rPr lang="hr-HR" dirty="0"/>
              <a:t>) </a:t>
            </a:r>
            <a:r>
              <a:rPr lang="hr-HR" dirty="0" err="1"/>
              <a:t>by</a:t>
            </a:r>
            <a:r>
              <a:rPr lang="hr-HR" dirty="0"/>
              <a:t> Kyle Simpson ​</a:t>
            </a:r>
          </a:p>
          <a:p>
            <a:r>
              <a:rPr lang="en-US" b="1" dirty="0"/>
              <a:t>https://github.com/rwaldron/idiomatic.js – </a:t>
            </a:r>
            <a:r>
              <a:rPr lang="en-US" b="1" dirty="0" err="1"/>
              <a:t>JAvascript</a:t>
            </a:r>
            <a:r>
              <a:rPr lang="en-US" b="1" dirty="0"/>
              <a:t> code </a:t>
            </a:r>
            <a:r>
              <a:rPr lang="en-US" b="1" dirty="0" err="1"/>
              <a:t>convetion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a function with function name(params){…} and explain DRY (Don’t Repeat Yourself).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Exercise: replace an alert() with console.log() via a simple function call.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Functions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258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</a:t>
            </a:r>
            <a:r>
              <a:rPr lang="hr-HR" dirty="0" err="1"/>
              <a:t>parameters</a:t>
            </a:r>
            <a:r>
              <a:rPr lang="hr-HR" dirty="0"/>
              <a:t> make </a:t>
            </a:r>
            <a:r>
              <a:rPr lang="hr-HR" dirty="0" err="1"/>
              <a:t>functions</a:t>
            </a:r>
            <a:r>
              <a:rPr lang="hr-HR" dirty="0"/>
              <a:t> </a:t>
            </a:r>
            <a:r>
              <a:rPr lang="hr-HR" dirty="0" err="1"/>
              <a:t>reusable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bottles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milk</a:t>
            </a:r>
            <a:r>
              <a:rPr lang="hr-HR" dirty="0"/>
              <a:t> at $1.50 </a:t>
            </a:r>
            <a:r>
              <a:rPr lang="hr-HR" dirty="0" err="1"/>
              <a:t>each</a:t>
            </a:r>
            <a:r>
              <a:rPr lang="hr-H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Distinguish</a:t>
            </a:r>
            <a:r>
              <a:rPr lang="hr-HR" dirty="0"/>
              <a:t> side‑</a:t>
            </a:r>
            <a:r>
              <a:rPr lang="hr-HR" dirty="0" err="1"/>
              <a:t>effect</a:t>
            </a:r>
            <a:r>
              <a:rPr lang="hr-HR" dirty="0"/>
              <a:t> </a:t>
            </a:r>
            <a:r>
              <a:rPr lang="hr-HR" dirty="0" err="1"/>
              <a:t>functions</a:t>
            </a:r>
            <a:r>
              <a:rPr lang="hr-HR" dirty="0"/>
              <a:t> (no </a:t>
            </a:r>
            <a:r>
              <a:rPr lang="hr-HR" dirty="0" err="1"/>
              <a:t>return</a:t>
            </a:r>
            <a:r>
              <a:rPr lang="hr-HR" dirty="0"/>
              <a:t>) vs. pure </a:t>
            </a:r>
            <a:r>
              <a:rPr lang="hr-HR" dirty="0" err="1"/>
              <a:t>functions</a:t>
            </a:r>
            <a:r>
              <a:rPr lang="hr-HR" dirty="0"/>
              <a:t> (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return</a:t>
            </a:r>
            <a:r>
              <a:rPr lang="hr-HR" dirty="0"/>
              <a:t> </a:t>
            </a:r>
            <a:r>
              <a:rPr lang="hr-HR" dirty="0" err="1"/>
              <a:t>value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Function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parameters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return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141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Conditions</a:t>
            </a:r>
            <a:r>
              <a:rPr lang="hr-HR" b="1" dirty="0"/>
              <a:t>:</a:t>
            </a:r>
            <a:r>
              <a:rPr lang="hr-HR" dirty="0"/>
              <a:t> </a:t>
            </a:r>
            <a:r>
              <a:rPr lang="hr-HR" dirty="0" err="1"/>
              <a:t>if</a:t>
            </a:r>
            <a:r>
              <a:rPr lang="hr-HR" dirty="0"/>
              <a:t> / </a:t>
            </a:r>
            <a:r>
              <a:rPr lang="hr-HR" dirty="0" err="1"/>
              <a:t>else</a:t>
            </a:r>
            <a:r>
              <a:rPr lang="hr-HR" dirty="0"/>
              <a:t>, </a:t>
            </a:r>
            <a:r>
              <a:rPr lang="hr-HR" dirty="0" err="1"/>
              <a:t>switch</a:t>
            </a:r>
            <a:r>
              <a:rPr lang="hr-HR" dirty="0"/>
              <a:t> for </a:t>
            </a:r>
            <a:r>
              <a:rPr lang="hr-HR" dirty="0" err="1"/>
              <a:t>control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Comparators</a:t>
            </a:r>
            <a:r>
              <a:rPr lang="hr-HR" b="1" dirty="0"/>
              <a:t>:</a:t>
            </a:r>
            <a:r>
              <a:rPr lang="hr-HR" dirty="0"/>
              <a:t> === vs. ==, &lt;, &gt;, </a:t>
            </a:r>
            <a:r>
              <a:rPr lang="hr-HR" dirty="0" err="1"/>
              <a:t>etc</a:t>
            </a:r>
            <a:r>
              <a:rPr lang="hr-HR" dirty="0"/>
              <a:t>.,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Logical</a:t>
            </a:r>
            <a:r>
              <a:rPr lang="hr-HR" b="1" dirty="0"/>
              <a:t> </a:t>
            </a:r>
            <a:r>
              <a:rPr lang="hr-HR" b="1" dirty="0" err="1"/>
              <a:t>Operators</a:t>
            </a:r>
            <a:r>
              <a:rPr lang="hr-HR" b="1" dirty="0"/>
              <a:t>:</a:t>
            </a:r>
            <a:r>
              <a:rPr lang="hr-HR" dirty="0"/>
              <a:t> &amp;&amp;, ||, !, short‑</a:t>
            </a:r>
            <a:r>
              <a:rPr lang="hr-HR" dirty="0" err="1"/>
              <a:t>circuit</a:t>
            </a:r>
            <a:r>
              <a:rPr lang="hr-HR" dirty="0"/>
              <a:t> </a:t>
            </a:r>
            <a:r>
              <a:rPr lang="hr-HR" dirty="0" err="1"/>
              <a:t>behavior</a:t>
            </a:r>
            <a:r>
              <a:rPr lang="hr-HR" dirty="0"/>
              <a:t> for </a:t>
            </a:r>
            <a:r>
              <a:rPr lang="hr-HR" dirty="0" err="1"/>
              <a:t>defaults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Control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flow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and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error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handling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Comparison</a:t>
            </a:r>
            <a:r>
              <a:rPr lang="hr-HR" dirty="0">
                <a:hlinkClick r:id="rId4"/>
              </a:rPr>
              <a:t> </a:t>
            </a:r>
            <a:r>
              <a:rPr lang="hr-HR" dirty="0" err="1">
                <a:hlinkClick r:id="rId4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Effective</a:t>
            </a:r>
            <a:r>
              <a:rPr lang="hr-HR" i="1" dirty="0"/>
              <a:t> JavaScript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David Herman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Types</a:t>
            </a:r>
            <a:r>
              <a:rPr lang="hr-HR" i="1" dirty="0"/>
              <a:t> &amp; </a:t>
            </a:r>
            <a:r>
              <a:rPr lang="hr-HR" i="1" dirty="0" err="1"/>
              <a:t>Grammar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58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how the browser parses HTML into a tree of nodes that JS can traverse and manipulate.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document global and basic node types (Element, Text, Comment).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Introduction to the DOM</a:t>
            </a:r>
            <a:endParaRPr lang="en-US" dirty="0"/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DOM Enlightenment</a:t>
            </a:r>
            <a:r>
              <a:rPr lang="en-US" dirty="0"/>
              <a:t> by Cody Lindley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244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selecting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via </a:t>
            </a:r>
            <a:r>
              <a:rPr lang="hr-HR" dirty="0" err="1"/>
              <a:t>getElementsByTagName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querySelectorAll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select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third</a:t>
            </a:r>
            <a:r>
              <a:rPr lang="hr-HR" dirty="0"/>
              <a:t> &lt;li&gt;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to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name</a:t>
            </a:r>
            <a:r>
              <a:rPr lang="hr-HR" dirty="0"/>
              <a:t> </a:t>
            </a:r>
            <a:r>
              <a:rPr lang="hr-HR" dirty="0" err="1"/>
              <a:t>without</a:t>
            </a:r>
            <a:r>
              <a:rPr lang="hr-HR" dirty="0"/>
              <a:t> </a:t>
            </a:r>
            <a:r>
              <a:rPr lang="hr-HR" dirty="0" err="1"/>
              <a:t>editing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HTML.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Document.querySelectorAll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232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querySelector</a:t>
            </a:r>
            <a:r>
              <a:rPr lang="hr-HR" dirty="0"/>
              <a:t>() for complex CSS‑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selectors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“Google” link </a:t>
            </a:r>
            <a:r>
              <a:rPr lang="hr-HR" dirty="0" err="1"/>
              <a:t>dynamically</a:t>
            </a:r>
            <a:r>
              <a:rPr lang="hr-HR" dirty="0"/>
              <a:t> via JS.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Element.querySelector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82277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Set </a:t>
            </a:r>
            <a:r>
              <a:rPr lang="hr-HR" dirty="0" err="1"/>
              <a:t>clear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dynamic</a:t>
            </a:r>
            <a:r>
              <a:rPr lang="hr-HR" dirty="0"/>
              <a:t> </a:t>
            </a:r>
            <a:r>
              <a:rPr lang="hr-HR" dirty="0" err="1"/>
              <a:t>form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hr-HR" dirty="0"/>
              <a:t>, </a:t>
            </a:r>
            <a:r>
              <a:rPr lang="hr-HR" dirty="0" err="1"/>
              <a:t>delete</a:t>
            </a:r>
            <a:r>
              <a:rPr lang="hr-HR" dirty="0"/>
              <a:t> </a:t>
            </a:r>
            <a:r>
              <a:rPr lang="hr-HR" dirty="0" err="1"/>
              <a:t>buttons</a:t>
            </a:r>
            <a:r>
              <a:rPr lang="hr-HR" dirty="0"/>
              <a:t>, live </a:t>
            </a:r>
            <a:r>
              <a:rPr lang="hr-HR" dirty="0" err="1"/>
              <a:t>filtering</a:t>
            </a:r>
            <a:r>
              <a:rPr lang="hr-HR" dirty="0"/>
              <a:t>, input </a:t>
            </a:r>
            <a:r>
              <a:rPr lang="hr-HR" dirty="0" err="1"/>
              <a:t>validation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use </a:t>
            </a:r>
            <a:r>
              <a:rPr lang="hr-HR" dirty="0" err="1"/>
              <a:t>of</a:t>
            </a:r>
            <a:r>
              <a:rPr lang="hr-HR" dirty="0"/>
              <a:t> event </a:t>
            </a:r>
            <a:r>
              <a:rPr lang="hr-HR" dirty="0" err="1"/>
              <a:t>listeners</a:t>
            </a:r>
            <a:r>
              <a:rPr lang="hr-HR" dirty="0"/>
              <a:t> (</a:t>
            </a:r>
            <a:r>
              <a:rPr lang="hr-HR" dirty="0" err="1"/>
              <a:t>addEventListener</a:t>
            </a:r>
            <a:r>
              <a:rPr lang="hr-HR" dirty="0"/>
              <a:t>), DOM </a:t>
            </a:r>
            <a:r>
              <a:rPr lang="hr-HR" dirty="0" err="1"/>
              <a:t>updates</a:t>
            </a:r>
            <a:r>
              <a:rPr lang="hr-HR" dirty="0"/>
              <a:t> (</a:t>
            </a:r>
            <a:r>
              <a:rPr lang="hr-HR" dirty="0" err="1"/>
              <a:t>appendChild</a:t>
            </a:r>
            <a:r>
              <a:rPr lang="hr-HR" dirty="0"/>
              <a:t>, </a:t>
            </a:r>
            <a:r>
              <a:rPr lang="hr-HR" dirty="0" err="1"/>
              <a:t>removeChild</a:t>
            </a:r>
            <a:r>
              <a:rPr lang="hr-HR" dirty="0"/>
              <a:t>),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basic</a:t>
            </a:r>
            <a:r>
              <a:rPr lang="hr-HR" dirty="0"/>
              <a:t> </a:t>
            </a:r>
            <a:r>
              <a:rPr lang="hr-HR" dirty="0" err="1"/>
              <a:t>error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Introduction</a:t>
            </a:r>
            <a:r>
              <a:rPr lang="hr-HR" dirty="0">
                <a:hlinkClick r:id="rId3"/>
              </a:rPr>
              <a:t> to </a:t>
            </a:r>
            <a:r>
              <a:rPr lang="hr-HR" dirty="0" err="1">
                <a:hlinkClick r:id="rId3"/>
              </a:rPr>
              <a:t>events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JavaScript DOM </a:t>
            </a:r>
            <a:r>
              <a:rPr lang="hr-HR" dirty="0" err="1"/>
              <a:t>Manipulation</a:t>
            </a:r>
            <a:r>
              <a:rPr lang="hr-HR" dirty="0"/>
              <a:t> </a:t>
            </a:r>
            <a:r>
              <a:rPr lang="hr-HR" dirty="0" err="1"/>
              <a:t>Projects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Async</a:t>
            </a:r>
            <a:r>
              <a:rPr lang="hr-HR" i="1" dirty="0"/>
              <a:t> &amp; </a:t>
            </a:r>
            <a:r>
              <a:rPr lang="hr-HR" i="1" dirty="0" err="1"/>
              <a:t>Performance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Professional JavaScript for Web </a:t>
            </a:r>
            <a:r>
              <a:rPr lang="hr-HR" i="1" dirty="0" err="1"/>
              <a:t>Developers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Nicholas C. </a:t>
            </a:r>
            <a:r>
              <a:rPr lang="hr-HR" dirty="0" err="1"/>
              <a:t>Zakas</a:t>
            </a:r>
            <a:endParaRPr lang="hr-HR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CODE - https://github.com/dinoDuvnjak/CTK/tree/main/SHIFT4IT/javascript-introduction/4.1-final-exercise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6130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coding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: single </a:t>
            </a:r>
            <a:r>
              <a:rPr lang="hr-HR" dirty="0" err="1"/>
              <a:t>versus</a:t>
            </a:r>
            <a:r>
              <a:rPr lang="hr-HR" dirty="0"/>
              <a:t> </a:t>
            </a:r>
            <a:r>
              <a:rPr lang="hr-HR" dirty="0" err="1"/>
              <a:t>double</a:t>
            </a:r>
            <a:r>
              <a:rPr lang="hr-HR" dirty="0"/>
              <a:t> </a:t>
            </a:r>
            <a:r>
              <a:rPr lang="hr-HR" dirty="0" err="1"/>
              <a:t>quotes</a:t>
            </a:r>
            <a:r>
              <a:rPr lang="hr-HR" dirty="0"/>
              <a:t>, </a:t>
            </a:r>
            <a:r>
              <a:rPr lang="hr-HR" dirty="0" err="1"/>
              <a:t>semicolon</a:t>
            </a:r>
            <a:r>
              <a:rPr lang="hr-HR" dirty="0"/>
              <a:t> </a:t>
            </a:r>
            <a:r>
              <a:rPr lang="hr-HR" dirty="0" err="1"/>
              <a:t>usage</a:t>
            </a:r>
            <a:r>
              <a:rPr lang="hr-HR" dirty="0"/>
              <a:t>, </a:t>
            </a:r>
            <a:r>
              <a:rPr lang="hr-HR" dirty="0" err="1"/>
              <a:t>naming</a:t>
            </a:r>
            <a:r>
              <a:rPr lang="hr-HR" dirty="0"/>
              <a:t> </a:t>
            </a:r>
            <a:r>
              <a:rPr lang="hr-HR" dirty="0" err="1"/>
              <a:t>conventions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Recommend</a:t>
            </a:r>
            <a:r>
              <a:rPr lang="hr-HR" dirty="0"/>
              <a:t> </a:t>
            </a:r>
            <a:r>
              <a:rPr lang="hr-HR" dirty="0" err="1"/>
              <a:t>adopting</a:t>
            </a:r>
            <a:r>
              <a:rPr lang="hr-HR" dirty="0"/>
              <a:t> a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(</a:t>
            </a:r>
            <a:r>
              <a:rPr lang="hr-HR" dirty="0" err="1"/>
              <a:t>Airbnb</a:t>
            </a:r>
            <a:r>
              <a:rPr lang="hr-HR" dirty="0"/>
              <a:t>, Google)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linters</a:t>
            </a:r>
            <a:r>
              <a:rPr lang="hr-HR" dirty="0"/>
              <a:t> (</a:t>
            </a:r>
            <a:r>
              <a:rPr lang="hr-HR" dirty="0" err="1"/>
              <a:t>ESLint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Airbnb</a:t>
            </a:r>
            <a:r>
              <a:rPr lang="hr-HR" dirty="0"/>
              <a:t> JavaScript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– </a:t>
            </a:r>
            <a:r>
              <a:rPr lang="hr-HR" dirty="0">
                <a:hlinkClick r:id="rId3"/>
              </a:rPr>
              <a:t>github.com/</a:t>
            </a:r>
            <a:r>
              <a:rPr lang="hr-HR" dirty="0" err="1">
                <a:hlinkClick r:id="rId3"/>
              </a:rPr>
              <a:t>airbnb</a:t>
            </a:r>
            <a:r>
              <a:rPr lang="hr-HR" dirty="0">
                <a:hlinkClick r:id="rId3"/>
              </a:rPr>
              <a:t>/</a:t>
            </a:r>
            <a:r>
              <a:rPr lang="hr-HR" dirty="0" err="1">
                <a:hlinkClick r:id="rId3"/>
              </a:rPr>
              <a:t>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ESLint</a:t>
            </a:r>
            <a:r>
              <a:rPr lang="hr-HR" dirty="0"/>
              <a:t> – </a:t>
            </a:r>
            <a:r>
              <a:rPr lang="hr-HR" dirty="0">
                <a:hlinkClick r:id="rId4"/>
              </a:rPr>
              <a:t>eslint.org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937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button</a:t>
            </a:r>
            <a:r>
              <a:rPr lang="hr-HR" dirty="0"/>
              <a:t> </a:t>
            </a:r>
            <a:r>
              <a:rPr lang="hr-HR" dirty="0" err="1"/>
              <a:t>onclick</a:t>
            </a:r>
            <a:r>
              <a:rPr lang="hr-HR" dirty="0"/>
              <a:t>="…"&gt; –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tests</a:t>
            </a:r>
            <a:r>
              <a:rPr lang="hr-HR" dirty="0"/>
              <a:t> but </a:t>
            </a:r>
            <a:r>
              <a:rPr lang="hr-HR" dirty="0" err="1"/>
              <a:t>poor</a:t>
            </a:r>
            <a:r>
              <a:rPr lang="hr-HR" dirty="0"/>
              <a:t> </a:t>
            </a:r>
            <a:r>
              <a:rPr lang="hr-HR" dirty="0" err="1"/>
              <a:t>maintainability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script</a:t>
            </a:r>
            <a:r>
              <a:rPr lang="hr-HR" dirty="0"/>
              <a:t>&gt;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page</a:t>
            </a:r>
            <a:r>
              <a:rPr lang="hr-HR" dirty="0"/>
              <a:t> </a:t>
            </a:r>
            <a:r>
              <a:rPr lang="hr-HR" dirty="0" err="1"/>
              <a:t>head</a:t>
            </a:r>
            <a:r>
              <a:rPr lang="hr-HR" dirty="0"/>
              <a:t>/</a:t>
            </a:r>
            <a:r>
              <a:rPr lang="hr-HR" dirty="0" err="1"/>
              <a:t>body</a:t>
            </a:r>
            <a:r>
              <a:rPr lang="hr-HR" dirty="0"/>
              <a:t> – </a:t>
            </a:r>
            <a:r>
              <a:rPr lang="hr-HR" dirty="0" err="1"/>
              <a:t>central</a:t>
            </a:r>
            <a:r>
              <a:rPr lang="hr-HR" dirty="0"/>
              <a:t> per‑</a:t>
            </a:r>
            <a:r>
              <a:rPr lang="hr-HR" dirty="0" err="1"/>
              <a:t>page</a:t>
            </a:r>
            <a:r>
              <a:rPr lang="hr-HR" dirty="0"/>
              <a:t>, but </a:t>
            </a:r>
            <a:r>
              <a:rPr lang="hr-HR" dirty="0" err="1"/>
              <a:t>duplicates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External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script</a:t>
            </a:r>
            <a:r>
              <a:rPr lang="hr-HR" dirty="0"/>
              <a:t> </a:t>
            </a:r>
            <a:r>
              <a:rPr lang="hr-HR" dirty="0" err="1"/>
              <a:t>src</a:t>
            </a:r>
            <a:r>
              <a:rPr lang="hr-HR" dirty="0"/>
              <a:t>="app.js" </a:t>
            </a:r>
            <a:r>
              <a:rPr lang="hr-HR" dirty="0" err="1"/>
              <a:t>defer</a:t>
            </a:r>
            <a:r>
              <a:rPr lang="hr-HR" dirty="0"/>
              <a:t>&gt; – </a:t>
            </a:r>
            <a:r>
              <a:rPr lang="hr-HR" dirty="0" err="1"/>
              <a:t>best</a:t>
            </a:r>
            <a:r>
              <a:rPr lang="hr-HR" dirty="0"/>
              <a:t> </a:t>
            </a:r>
            <a:r>
              <a:rPr lang="hr-HR" dirty="0" err="1"/>
              <a:t>practice</a:t>
            </a:r>
            <a:r>
              <a:rPr lang="hr-HR" dirty="0"/>
              <a:t> for </a:t>
            </a:r>
            <a:r>
              <a:rPr lang="hr-HR" dirty="0" err="1"/>
              <a:t>caching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separation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concerns</a:t>
            </a:r>
            <a:r>
              <a:rPr lang="hr-HR" dirty="0"/>
              <a:t>;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defer</a:t>
            </a:r>
            <a:r>
              <a:rPr lang="hr-HR" dirty="0"/>
              <a:t>/</a:t>
            </a:r>
            <a:r>
              <a:rPr lang="hr-HR" dirty="0" err="1"/>
              <a:t>async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>
                <a:hlinkClick r:id="rId3"/>
              </a:rPr>
              <a:t>&lt;</a:t>
            </a:r>
            <a:r>
              <a:rPr lang="hr-HR" dirty="0" err="1">
                <a:hlinkClick r:id="rId3"/>
              </a:rPr>
              <a:t>script</a:t>
            </a:r>
            <a:r>
              <a:rPr lang="hr-HR" dirty="0">
                <a:hlinkClick r:id="rId3"/>
              </a:rPr>
              <a:t>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Google </a:t>
            </a:r>
            <a:r>
              <a:rPr lang="hr-HR" dirty="0" err="1"/>
              <a:t>Developers</a:t>
            </a:r>
            <a:r>
              <a:rPr lang="hr-HR" dirty="0"/>
              <a:t> – </a:t>
            </a:r>
            <a:r>
              <a:rPr lang="hr-HR" dirty="0" err="1"/>
              <a:t>Loading</a:t>
            </a:r>
            <a:r>
              <a:rPr lang="hr-HR" dirty="0"/>
              <a:t> JS </a:t>
            </a:r>
            <a:r>
              <a:rPr lang="hr-HR" dirty="0" err="1"/>
              <a:t>Efficiently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744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primitive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(</a:t>
            </a:r>
            <a:r>
              <a:rPr lang="hr-HR" dirty="0" err="1"/>
              <a:t>String</a:t>
            </a:r>
            <a:r>
              <a:rPr lang="hr-HR" dirty="0"/>
              <a:t>, </a:t>
            </a:r>
            <a:r>
              <a:rPr lang="hr-HR" dirty="0" err="1"/>
              <a:t>Number</a:t>
            </a:r>
            <a:r>
              <a:rPr lang="hr-HR" dirty="0"/>
              <a:t>, </a:t>
            </a:r>
            <a:r>
              <a:rPr lang="hr-HR" dirty="0" err="1"/>
              <a:t>Boolean</a:t>
            </a:r>
            <a:r>
              <a:rPr lang="hr-HR" dirty="0"/>
              <a:t>, </a:t>
            </a:r>
            <a:r>
              <a:rPr lang="hr-HR" dirty="0" err="1"/>
              <a:t>null</a:t>
            </a:r>
            <a:r>
              <a:rPr lang="hr-HR" dirty="0"/>
              <a:t>, </a:t>
            </a:r>
            <a:r>
              <a:rPr lang="hr-HR" dirty="0" err="1"/>
              <a:t>undefined</a:t>
            </a:r>
            <a:r>
              <a:rPr lang="hr-HR" dirty="0"/>
              <a:t>, </a:t>
            </a:r>
            <a:r>
              <a:rPr lang="hr-HR" dirty="0" err="1"/>
              <a:t>Symbol</a:t>
            </a:r>
            <a:r>
              <a:rPr lang="hr-HR" dirty="0"/>
              <a:t>, </a:t>
            </a:r>
            <a:r>
              <a:rPr lang="hr-HR" dirty="0" err="1"/>
              <a:t>BigInt</a:t>
            </a:r>
            <a:r>
              <a:rPr lang="hr-HR" dirty="0"/>
              <a:t>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type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('5' + 2 === '52' vs. 5 + +'2' === 7).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>
                <a:hlinkClick r:id="rId3"/>
              </a:rPr>
              <a:t>JavaScript data </a:t>
            </a:r>
            <a:r>
              <a:rPr lang="hr-HR" dirty="0" err="1">
                <a:hlinkClick r:id="rId3"/>
              </a:rPr>
              <a:t>types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and</a:t>
            </a:r>
            <a:r>
              <a:rPr lang="hr-HR" dirty="0">
                <a:hlinkClick r:id="rId3"/>
              </a:rPr>
              <a:t> data </a:t>
            </a:r>
            <a:r>
              <a:rPr lang="hr-HR" dirty="0" err="1">
                <a:hlinkClick r:id="rId3"/>
              </a:rPr>
              <a:t>structures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</a:t>
            </a:r>
            <a:r>
              <a:rPr lang="hr-HR" dirty="0" err="1"/>
              <a:t>Types</a:t>
            </a:r>
            <a:r>
              <a:rPr lang="hr-HR" dirty="0"/>
              <a:t>, </a:t>
            </a:r>
            <a:r>
              <a:rPr lang="hr-HR" dirty="0" err="1"/>
              <a:t>values</a:t>
            </a:r>
            <a:r>
              <a:rPr lang="hr-HR" dirty="0"/>
              <a:t>, </a:t>
            </a:r>
            <a:r>
              <a:rPr lang="hr-HR" dirty="0" err="1"/>
              <a:t>objects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Types</a:t>
            </a:r>
            <a:r>
              <a:rPr lang="hr-HR" i="1" dirty="0"/>
              <a:t> &amp; </a:t>
            </a:r>
            <a:r>
              <a:rPr lang="hr-HR" i="1" dirty="0" err="1"/>
              <a:t>Grammar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684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 var, let, and const. Recommend defaulting to const, then let for </a:t>
            </a:r>
            <a:r>
              <a:rPr lang="en-US" dirty="0" err="1"/>
              <a:t>reassignable</a:t>
            </a:r>
            <a:r>
              <a:rPr lang="en-US" dirty="0"/>
              <a:t>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examples of redeclaration and scope differences in a live REPL.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var, let, and const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Info – Let and Const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459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hr-HR" dirty="0"/>
              <a:t> vs.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scope</a:t>
            </a:r>
            <a:r>
              <a:rPr lang="hr-HR" dirty="0"/>
              <a:t>.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Temporal</a:t>
            </a:r>
            <a:r>
              <a:rPr lang="hr-HR" dirty="0"/>
              <a:t> Dead Zone (TDZ)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accessing</a:t>
            </a:r>
            <a:r>
              <a:rPr lang="hr-HR" dirty="0"/>
              <a:t> let/</a:t>
            </a:r>
            <a:r>
              <a:rPr lang="hr-HR" dirty="0" err="1"/>
              <a:t>const</a:t>
            </a:r>
            <a:r>
              <a:rPr lang="hr-HR" dirty="0"/>
              <a:t> </a:t>
            </a:r>
            <a:r>
              <a:rPr lang="hr-HR" dirty="0" err="1"/>
              <a:t>before</a:t>
            </a:r>
            <a:r>
              <a:rPr lang="hr-HR" dirty="0"/>
              <a:t> </a:t>
            </a:r>
            <a:r>
              <a:rPr lang="hr-HR" dirty="0" err="1"/>
              <a:t>declaration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var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hoisted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example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Scope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</a:t>
            </a:r>
            <a:r>
              <a:rPr lang="hr-HR" dirty="0" err="1"/>
              <a:t>Hoisting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453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str.length</a:t>
            </a:r>
            <a:r>
              <a:rPr lang="en-US" dirty="0"/>
              <a:t> to enforce limits (e.g., Twitter‐style 140‑character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a prompt/alert exercise that counts remaining characters.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 err="1">
                <a:hlinkClick r:id="rId3"/>
              </a:rPr>
              <a:t>String.prototype.length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392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slice</a:t>
            </a:r>
            <a:r>
              <a:rPr lang="hr-HR" dirty="0"/>
              <a:t>(start, </a:t>
            </a:r>
            <a:r>
              <a:rPr lang="hr-HR" dirty="0" err="1"/>
              <a:t>end</a:t>
            </a:r>
            <a:r>
              <a:rPr lang="hr-HR" dirty="0"/>
              <a:t>), </a:t>
            </a:r>
            <a:r>
              <a:rPr lang="hr-HR" dirty="0" err="1"/>
              <a:t>including</a:t>
            </a:r>
            <a:r>
              <a:rPr lang="hr-HR" dirty="0"/>
              <a:t> negative </a:t>
            </a:r>
            <a:r>
              <a:rPr lang="hr-HR" dirty="0" err="1"/>
              <a:t>indices</a:t>
            </a:r>
            <a:r>
              <a:rPr lang="hr-HR" dirty="0"/>
              <a:t>, to </a:t>
            </a:r>
            <a:r>
              <a:rPr lang="hr-HR" dirty="0" err="1"/>
              <a:t>truncate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Build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slicing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140 </a:t>
            </a:r>
            <a:r>
              <a:rPr lang="hr-HR" dirty="0" err="1"/>
              <a:t>characters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displaying</a:t>
            </a:r>
            <a:r>
              <a:rPr lang="hr-HR" dirty="0"/>
              <a:t> via </a:t>
            </a:r>
            <a:r>
              <a:rPr lang="hr-HR" dirty="0" err="1"/>
              <a:t>alert</a:t>
            </a:r>
            <a:r>
              <a:rPr lang="hr-HR" dirty="0"/>
              <a:t>().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String.prototype.slice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7461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Review</a:t>
            </a:r>
            <a:r>
              <a:rPr lang="hr-HR" dirty="0"/>
              <a:t> +, -, *, /, %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precedence</a:t>
            </a:r>
            <a:r>
              <a:rPr lang="hr-HR" dirty="0"/>
              <a:t>; show how </a:t>
            </a:r>
            <a:r>
              <a:rPr lang="hr-HR" dirty="0" err="1"/>
              <a:t>parentheses</a:t>
            </a:r>
            <a:r>
              <a:rPr lang="hr-HR" dirty="0"/>
              <a:t> alter </a:t>
            </a:r>
            <a:r>
              <a:rPr lang="hr-HR" dirty="0" err="1"/>
              <a:t>evaluation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Example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err="1"/>
              <a:t>user</a:t>
            </a:r>
            <a:r>
              <a:rPr lang="hr-HR" dirty="0"/>
              <a:t> for input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dog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→ human </a:t>
            </a:r>
            <a:r>
              <a:rPr lang="hr-HR" dirty="0" err="1"/>
              <a:t>years</a:t>
            </a:r>
            <a:r>
              <a:rPr lang="hr-HR" dirty="0"/>
              <a:t> formula)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alert</a:t>
            </a:r>
            <a:r>
              <a:rPr lang="hr-HR" dirty="0"/>
              <a:t>() </a:t>
            </a:r>
            <a:r>
              <a:rPr lang="hr-HR" dirty="0" err="1"/>
              <a:t>result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Arithmetic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Programming</a:t>
            </a:r>
            <a:r>
              <a:rPr lang="hr-HR" i="1" dirty="0"/>
              <a:t> JavaScript </a:t>
            </a:r>
            <a:r>
              <a:rPr lang="hr-HR" i="1" dirty="0" err="1"/>
              <a:t>Applications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Eric Elliott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160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18.4.2025.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👉VAR becomes a property of the window object.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hr-HR" sz="1400" dirty="0" err="1"/>
              <a:t>it</a:t>
            </a:r>
            <a:r>
              <a:rPr lang="hr-HR" sz="1400" dirty="0"/>
              <a:t> </a:t>
            </a:r>
            <a:r>
              <a:rPr lang="hr-HR" sz="1400" dirty="0" err="1"/>
              <a:t>doesn't</a:t>
            </a:r>
            <a:r>
              <a:rPr lang="hr-HR" sz="1400" dirty="0"/>
              <a:t>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1583179" y="5805526"/>
            <a:ext cx="97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💡Use let instead of var to better control the reach and avoid unexpected behavior due to hoisting.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77" y="3810584"/>
            <a:ext cx="3048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9F03-7976-79EC-94D6-BCFE27215AA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261430" y="2452759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👉length tells us how many characters a string has.
👉Useful for checking character limits (e.g. for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9" y="3404217"/>
            <a:ext cx="22955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2" y="4969697"/>
            <a:ext cx="3485544" cy="125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6375915" y="3260997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Calculates the number of characters.</a:t>
            </a:r>
            <a:br>
              <a:rPr lang="en-US" sz="1600" dirty="0"/>
            </a:br>
            <a:r>
              <a:rPr lang="en-US" sz="1600" dirty="0"/>
              <a:t>✔ Shows how many characters are left (max: 140).</a:t>
            </a:r>
            <a:endParaRPr lang="hr-H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322789" y="451974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commenting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9" y="4996796"/>
            <a:ext cx="2581275" cy="428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89" y="5556997"/>
            <a:ext cx="11430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13F1-C422-590D-677E-F72AC6F96FFB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244525" y="2518622"/>
            <a:ext cx="4713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👉slice(start, end) takes the part of the string from start to end (not including end).
👉 It is useful for limiting entries (e.g. the number of characters in a tweet)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3" y="3581460"/>
            <a:ext cx="3057525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244525" y="481050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👉Example of how to draw the last character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6" y="5259133"/>
            <a:ext cx="2466975" cy="36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6375915" y="3149564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Shorten text to 140 characters.</a:t>
            </a:r>
            <a:br>
              <a:rPr lang="en-US" sz="1600" dirty="0"/>
            </a:br>
            <a:r>
              <a:rPr lang="en-US" sz="1600" dirty="0"/>
              <a:t>✔ Display shortened text using alert().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840" y="4799056"/>
            <a:ext cx="3290446" cy="1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99DA0-3EA5-6D79-568E-0322F74ED09F}"/>
              </a:ext>
            </a:extLst>
          </p:cNvPr>
          <p:cNvSpPr txBox="1"/>
          <p:nvPr/>
        </p:nvSpPr>
        <p:spPr>
          <a:xfrm>
            <a:off x="6359873" y="225102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5" y="4992182"/>
            <a:ext cx="1838325" cy="43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301764" y="5613476"/>
            <a:ext cx="48732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👉First, multiplication * and division / are performed, then addition + and subtraction -. ✔ 
👉 If we want to change the order, we use parentheses ().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09" y="4907025"/>
            <a:ext cx="1924050" cy="619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447115" y="221710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Mathematicians operators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373010" y="4273256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Sequence of operations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6401308" y="2836670"/>
            <a:ext cx="4641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Prompt input from the user using prompt().</a:t>
            </a:r>
            <a:br>
              <a:rPr lang="en-US" sz="1600" dirty="0"/>
            </a:br>
            <a:r>
              <a:rPr lang="en-US" sz="1600" dirty="0"/>
              <a:t>✔ 2. Calculate the human years according to the formula.</a:t>
            </a:r>
            <a:br>
              <a:rPr lang="en-US" sz="1600" dirty="0"/>
            </a:br>
            <a:r>
              <a:rPr lang="en-US" sz="1600" dirty="0"/>
              <a:t>✔ 3. Display the result using alert().</a:t>
            </a:r>
            <a:endParaRPr lang="hr-HR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33" y="4486162"/>
            <a:ext cx="3290446" cy="1271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95" y="2707055"/>
            <a:ext cx="49244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90074" y="2224618"/>
            <a:ext cx="4873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👉We use it to avoid repeating the code.
👉 We call her only when we need 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17" y="4160241"/>
            <a:ext cx="2705100" cy="143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A188B-5D37-284A-7C21-B34BB3096C8C}"/>
              </a:ext>
            </a:extLst>
          </p:cNvPr>
          <p:cNvSpPr txBox="1"/>
          <p:nvPr/>
        </p:nvSpPr>
        <p:spPr>
          <a:xfrm>
            <a:off x="7295213" y="233233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7295213" y="2857013"/>
            <a:ext cx="4641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Returns the text shown below as a log instead of an </a:t>
            </a:r>
            <a:r>
              <a:rPr lang="en-US" sz="1600" dirty="0" err="1"/>
              <a:t>aler</a:t>
            </a:r>
            <a:endParaRPr lang="hr-H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213" y="3912343"/>
            <a:ext cx="2705100" cy="1865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2925906"/>
            <a:ext cx="44577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17" y="6026150"/>
            <a:ext cx="52482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1C89A-BFFC-29EC-0948-408D7AED716D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6925743" y="2767280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should receive the amount of money.</a:t>
            </a:r>
            <a:br>
              <a:rPr lang="en-US" sz="1600" dirty="0"/>
            </a:br>
            <a:r>
              <a:rPr lang="en-US" sz="1600" dirty="0"/>
              <a:t>✔ Calculates how many bottles of milk you can buy (1 bottle = $1.5).</a:t>
            </a:r>
            <a:br>
              <a:rPr lang="en-US" sz="1600" dirty="0"/>
            </a:br>
            <a:r>
              <a:rPr lang="en-US" sz="1600" dirty="0"/>
              <a:t>✔ It shows how many bottles he can buy.</a:t>
            </a:r>
            <a:endParaRPr lang="hr-H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534145" y="2201890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Parameters allow a function to receive input and use it within its code
👉 Without parameters, the function always works the same – with parameters we can change its outcome!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80" y="4228383"/>
            <a:ext cx="4638675" cy="885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3382089"/>
            <a:ext cx="3200400" cy="10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9" y="4802518"/>
            <a:ext cx="4181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9E43-D2A5-4D8B-3DBE-E2779C7B0412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6712688" y="2776803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receives the amount of money.</a:t>
            </a:r>
            <a:br>
              <a:rPr lang="en-US" sz="1600" dirty="0"/>
            </a:br>
            <a:r>
              <a:rPr lang="en-US" sz="1600" dirty="0"/>
              <a:t>✔ Calculates how many bottles of milk he can buy (1 bottle = $1.5).</a:t>
            </a:r>
            <a:br>
              <a:rPr lang="en-US" sz="1600" dirty="0"/>
            </a:br>
            <a:r>
              <a:rPr lang="en-US" sz="1600" dirty="0"/>
              <a:t>✔ Returns change (money left over after purchase).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1971851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Return allows the function to return a value that can be used later.
👉 The No Return function performs an action, but does not return any result.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43" y="4363913"/>
            <a:ext cx="2867025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0" y="5180463"/>
            <a:ext cx="3086100" cy="1095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0" y="3141402"/>
            <a:ext cx="5514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582691"/>
            <a:ext cx="3686175" cy="75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724362"/>
            <a:ext cx="37052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525541"/>
            <a:ext cx="381952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4081549"/>
            <a:ext cx="4819650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2456065" y="5713913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multiple functions, we improve the organization of the code!</a:t>
            </a:r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conditions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condition 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754211"/>
            <a:ext cx="6341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Conditions allow you to control the flow of the program
👉 We can create advanced logics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5" y="3226970"/>
            <a:ext cx="4286250" cy="1238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92" y="322697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Always use === for precise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2389840" y="5846701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comparison operators, we can make more complex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140611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/>
              <a:t>🔹 JavaScript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most </a:t>
            </a:r>
            <a:r>
              <a:rPr lang="hr-HR" dirty="0" err="1"/>
              <a:t>popular</a:t>
            </a:r>
            <a:r>
              <a:rPr lang="hr-HR" dirty="0"/>
              <a:t> </a:t>
            </a:r>
            <a:r>
              <a:rPr lang="hr-HR" dirty="0" err="1"/>
              <a:t>programming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 </a:t>
            </a:r>
            <a:r>
              <a:rPr lang="hr-HR" dirty="0" err="1"/>
              <a:t>according</a:t>
            </a:r>
            <a:r>
              <a:rPr lang="hr-HR" dirty="0"/>
              <a:t> to </a:t>
            </a:r>
            <a:r>
              <a:rPr lang="hr-HR" dirty="0" err="1"/>
              <a:t>research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RedMonk</a:t>
            </a:r>
            <a:r>
              <a:rPr lang="hr-HR" dirty="0"/>
              <a:t>,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Overflow</a:t>
            </a:r>
            <a:r>
              <a:rPr lang="hr-HR" dirty="0"/>
              <a:t> </a:t>
            </a:r>
            <a:r>
              <a:rPr lang="hr-HR" dirty="0" err="1"/>
              <a:t>surveys</a:t>
            </a:r>
            <a:r>
              <a:rPr lang="hr-HR" dirty="0"/>
              <a:t>).
👉 </a:t>
            </a:r>
            <a:r>
              <a:rPr lang="hr-HR" dirty="0" err="1"/>
              <a:t>Frontend</a:t>
            </a:r>
            <a:r>
              <a:rPr lang="hr-HR" dirty="0"/>
              <a:t> – HTML/CSS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, UI/UX </a:t>
            </a:r>
            <a:r>
              <a:rPr lang="hr-HR" dirty="0" err="1"/>
              <a:t>improvements</a:t>
            </a:r>
            <a:r>
              <a:rPr lang="hr-HR" dirty="0"/>
              <a:t>.
👉 </a:t>
            </a:r>
            <a:r>
              <a:rPr lang="hr-HR" dirty="0" err="1"/>
              <a:t>Backend</a:t>
            </a:r>
            <a:r>
              <a:rPr lang="hr-HR" dirty="0"/>
              <a:t> – Node.js </a:t>
            </a:r>
            <a:r>
              <a:rPr lang="hr-HR" dirty="0" err="1"/>
              <a:t>allows</a:t>
            </a:r>
            <a:r>
              <a:rPr lang="hr-HR" dirty="0"/>
              <a:t> JavaScript to </a:t>
            </a:r>
            <a:r>
              <a:rPr lang="hr-HR" dirty="0" err="1"/>
              <a:t>run</a:t>
            </a:r>
            <a:r>
              <a:rPr lang="hr-HR" dirty="0"/>
              <a:t> on </a:t>
            </a:r>
            <a:r>
              <a:rPr lang="hr-HR" dirty="0" err="1"/>
              <a:t>servers</a:t>
            </a:r>
            <a:r>
              <a:rPr lang="hr-HR" dirty="0"/>
              <a:t>.
👉 Mobile </a:t>
            </a:r>
            <a:r>
              <a:rPr lang="hr-HR" dirty="0" err="1"/>
              <a:t>apps</a:t>
            </a:r>
            <a:r>
              <a:rPr lang="hr-HR" dirty="0"/>
              <a:t> – </a:t>
            </a:r>
            <a:r>
              <a:rPr lang="hr-HR" dirty="0" err="1"/>
              <a:t>React</a:t>
            </a:r>
            <a:r>
              <a:rPr lang="hr-HR" dirty="0"/>
              <a:t> </a:t>
            </a:r>
            <a:r>
              <a:rPr lang="hr-HR" dirty="0" err="1"/>
              <a:t>Native</a:t>
            </a:r>
            <a:r>
              <a:rPr lang="hr-HR" dirty="0"/>
              <a:t> </a:t>
            </a:r>
            <a:r>
              <a:rPr lang="hr-HR" dirty="0" err="1"/>
              <a:t>allows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to </a:t>
            </a:r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apps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JavaScript.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585006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dirty="0"/>
              <a:t>🔹 Java vs JavaScript? – They have about as much in common as the emperor (car) and carpet.
🔹 JavaScript is an interpreted language – It is executed line by line in the browser.
🔹 Java is a compiled language – It is first compiled into an executable file, then it is run.
🔹 Why "Java" in JavaScript? – In the 90s, the name Java was popular, so Netscape took advantage of that popularity.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2" y="2087162"/>
            <a:ext cx="6435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Logical operators allow you to check multiple conditions at once.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975759"/>
            <a:ext cx="4119475" cy="1077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86" y="4975759"/>
            <a:ext cx="2747288" cy="1018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2" y="4987685"/>
            <a:ext cx="2999874" cy="1195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Document object model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DOM is a website model that allows JavaScript to modify HTML and CSS in real-time.
👉 When the page loads, the browser converts HTML into a DOM object that we can select and manipulate.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4279"/>
            <a:ext cx="5883442" cy="198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67129"/>
            <a:ext cx="5695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Allows you to change HTML elements (text, color, content...)
👉 Interaction with the user (clicks, typewriter, input fields...)
👉 Automate changes without refreshing the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1" y="3118743"/>
            <a:ext cx="7153275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1" y="5098553"/>
            <a:ext cx="10067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694417" y="306721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dirty="0" err="1"/>
              <a:t>Changing</a:t>
            </a:r>
            <a:r>
              <a:rPr lang="hr-HR" dirty="0"/>
              <a:t> HTML </a:t>
            </a:r>
            <a:r>
              <a:rPr lang="hr-HR" dirty="0" err="1"/>
              <a:t>Elements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474"/>
            <a:ext cx="376237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9927"/>
            <a:ext cx="344805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694416" y="426896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dirty="0" err="1"/>
              <a:t>changing</a:t>
            </a:r>
            <a:r>
              <a:rPr lang="hr-HR" dirty="0"/>
              <a:t> CSS </a:t>
            </a:r>
            <a:r>
              <a:rPr lang="hr-HR" dirty="0" err="1"/>
              <a:t>styles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61574"/>
            <a:ext cx="28575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694415" y="5286046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👉simulates click na checkbox.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2D55-42B0-F033-224F-BE3531B2A1AE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6096000" y="2620643"/>
            <a:ext cx="464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Select the third &lt;li&gt; element and change its text to your name (WITHOUT changing the HTML)!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472C-870C-6700-012A-9ABB57D5EA01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</a:t>
            </a:r>
            <a:r>
              <a:rPr lang="en-US" sz="1600" dirty="0" err="1"/>
              <a:t>querySelector</a:t>
            </a:r>
            <a:r>
              <a:rPr lang="en-US" sz="1600" dirty="0"/>
              <a:t>() and </a:t>
            </a:r>
            <a:r>
              <a:rPr lang="en-US" sz="1600" dirty="0" err="1"/>
              <a:t>querySelectorAll</a:t>
            </a:r>
            <a:r>
              <a:rPr lang="en-US" sz="1600" dirty="0"/>
              <a:t>() are the most powerful because they can select IDs, classes, and tags at the same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6" y="2229953"/>
            <a:ext cx="3399672" cy="170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6" y="4370617"/>
            <a:ext cx="2972050" cy="126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741" y="4370617"/>
            <a:ext cx="3399672" cy="1091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6096000" y="2723291"/>
            <a:ext cx="4646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Change the color of the Google link using JavaScript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E5F3-25E4-424C-C8CE-69B2E3E6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C99C5-E754-D0F2-904A-D9A89CFD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FINAL 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5828C-232E-9479-1412-F49DD8691387}"/>
              </a:ext>
            </a:extLst>
          </p:cNvPr>
          <p:cNvSpPr txBox="1"/>
          <p:nvPr/>
        </p:nvSpPr>
        <p:spPr>
          <a:xfrm>
            <a:off x="222250" y="1891756"/>
            <a:ext cx="85197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JavaScript functionality to the existing </a:t>
            </a:r>
            <a:r>
              <a:rPr lang="en-US" sz="1400" dirty="0" err="1"/>
              <a:t>EduHence</a:t>
            </a:r>
            <a:r>
              <a:rPr lang="en-US" sz="1400" dirty="0"/>
              <a:t> Classroom Management website. The goal is to add dynamic behavior to the form and table so that students can interact with the site.</a:t>
            </a:r>
          </a:p>
          <a:p>
            <a:r>
              <a:rPr lang="en-US" sz="1400" dirty="0"/>
              <a:t>Task Instructions: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Add Dynamic Form Handling: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Create a JavaScript function that adds a new student to the table when the form is submitted.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After submission, the form fields should clear automatically.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2"/>
            </a:pPr>
            <a:r>
              <a:rPr lang="en-US" sz="1400" dirty="0"/>
              <a:t>Add Delete Button: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delete button next to each student in the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When the delete button is clicked, the student should be removed from the table.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3"/>
            </a:pPr>
            <a:r>
              <a:rPr lang="en-US" sz="1400" dirty="0"/>
              <a:t>Add Filtering: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search input that allows students to filter the table by student 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should update dynamically as the user types.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4"/>
            </a:pPr>
            <a:r>
              <a:rPr lang="en-US" sz="1400" dirty="0"/>
              <a:t>Validation: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form fields are filled before adding a new student.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Display an alert or error message if the form is incomplete.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5"/>
            </a:pPr>
            <a:r>
              <a:rPr lang="en-US" sz="1400" dirty="0"/>
              <a:t>Update on GitHub: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you’ve added the functionality, commit and push the updated code to your GitHub repository.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1F6CC-9D62-0BF7-4A0F-34349951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775" y="2709220"/>
            <a:ext cx="2552726" cy="23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We can use double ("") or single ('') quotation marks for text.
</a:t>
            </a:r>
            <a:br>
              <a:rPr lang="en-US" dirty="0"/>
            </a:br>
            <a:r>
              <a:rPr lang="en-US" dirty="0"/>
              <a:t>👉 Recommendation: Double quotes for text data in JavaScript.
</a:t>
            </a:r>
            <a:br>
              <a:rPr lang="en-US" dirty="0"/>
            </a:br>
            <a:r>
              <a:rPr lang="en-US" dirty="0"/>
              <a:t>👉 Developers should follow the same writing styles for readability.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3599118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Bad practice!
👉 Difficult to maintain and debugging.
👉 It's inseparable from HTML.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50" y="3032220"/>
            <a:ext cx="23241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28" y="3032220"/>
            <a:ext cx="2324100" cy="2486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Better than inline JavaScript, but still not optimal for larger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096000" y="2275571"/>
            <a:ext cx="17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 </a:t>
            </a:r>
            <a:r>
              <a:rPr lang="en-US" dirty="0" err="1"/>
              <a:t>Javascript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2275571"/>
            <a:ext cx="175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731620"/>
            <a:ext cx="4873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code</a:t>
            </a:r>
            <a:r>
              <a:rPr lang="hr-HR" sz="1600" dirty="0"/>
              <a:t> </a:t>
            </a:r>
            <a:r>
              <a:rPr lang="hr-HR" sz="1600" dirty="0" err="1"/>
              <a:t>organization</a:t>
            </a:r>
            <a:r>
              <a:rPr lang="hr-HR" sz="1600" dirty="0"/>
              <a:t>
👉 </a:t>
            </a:r>
            <a:r>
              <a:rPr lang="hr-HR" sz="1600" dirty="0" err="1"/>
              <a:t>Easier</a:t>
            </a:r>
            <a:r>
              <a:rPr lang="hr-HR" sz="1600" dirty="0"/>
              <a:t> </a:t>
            </a:r>
            <a:r>
              <a:rPr lang="hr-HR" sz="1600" dirty="0" err="1"/>
              <a:t>maintenance</a:t>
            </a:r>
            <a:r>
              <a:rPr lang="hr-HR" sz="1600" dirty="0"/>
              <a:t>
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performance</a:t>
            </a:r>
            <a:r>
              <a:rPr lang="hr-HR" sz="1600" dirty="0"/>
              <a:t>
👉 </a:t>
            </a:r>
            <a:r>
              <a:rPr lang="hr-HR" sz="1600" dirty="0" err="1"/>
              <a:t>Allows</a:t>
            </a:r>
            <a:r>
              <a:rPr lang="hr-HR" sz="1600" dirty="0"/>
              <a:t> </a:t>
            </a:r>
            <a:r>
              <a:rPr lang="hr-HR" sz="1600" dirty="0" err="1"/>
              <a:t>caching</a:t>
            </a:r>
            <a:r>
              <a:rPr lang="hr-HR" sz="1600" dirty="0"/>
              <a:t>, </a:t>
            </a:r>
            <a:r>
              <a:rPr lang="hr-HR" sz="1600" dirty="0" err="1"/>
              <a:t>which</a:t>
            </a:r>
            <a:r>
              <a:rPr lang="hr-HR" sz="1600" dirty="0"/>
              <a:t> </a:t>
            </a:r>
            <a:r>
              <a:rPr lang="hr-HR" sz="1600" dirty="0" err="1"/>
              <a:t>speeds</a:t>
            </a:r>
            <a:r>
              <a:rPr lang="hr-HR" sz="1600" dirty="0"/>
              <a:t> </a:t>
            </a:r>
            <a:r>
              <a:rPr lang="hr-HR" sz="1600" dirty="0" err="1"/>
              <a:t>up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loading</a:t>
            </a:r>
            <a:r>
              <a:rPr lang="hr-HR" sz="1600" dirty="0"/>
              <a:t>
👉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works</a:t>
            </a:r>
            <a:r>
              <a:rPr lang="hr-HR" sz="1600" dirty="0"/>
              <a:t> </a:t>
            </a:r>
            <a:r>
              <a:rPr lang="hr-HR" sz="1600" dirty="0" err="1"/>
              <a:t>faster</a:t>
            </a:r>
            <a:r>
              <a:rPr lang="hr-HR" sz="1600" dirty="0"/>
              <a:t> </a:t>
            </a:r>
            <a:r>
              <a:rPr lang="hr-HR" sz="1600" dirty="0" err="1"/>
              <a:t>by</a:t>
            </a:r>
            <a:r>
              <a:rPr lang="hr-HR" sz="1600" dirty="0"/>
              <a:t> </a:t>
            </a:r>
            <a:r>
              <a:rPr lang="hr-HR" sz="1600" dirty="0" err="1"/>
              <a:t>displaying</a:t>
            </a:r>
            <a:r>
              <a:rPr lang="hr-HR" sz="1600" dirty="0"/>
              <a:t>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content</a:t>
            </a:r>
            <a:r>
              <a:rPr lang="hr-HR" sz="1600" dirty="0"/>
              <a:t> </a:t>
            </a:r>
            <a:r>
              <a:rPr lang="hr-HR" sz="1600" dirty="0" err="1"/>
              <a:t>first</a:t>
            </a:r>
            <a:r>
              <a:rPr lang="hr-HR" sz="1600" dirty="0"/>
              <a:t>, </a:t>
            </a:r>
            <a:r>
              <a:rPr lang="hr-HR" sz="1600" dirty="0" err="1"/>
              <a:t>then</a:t>
            </a:r>
            <a:r>
              <a:rPr lang="hr-HR" sz="1600" dirty="0"/>
              <a:t> </a:t>
            </a:r>
            <a:r>
              <a:rPr lang="hr-HR" sz="1600" dirty="0" err="1"/>
              <a:t>running</a:t>
            </a:r>
            <a:r>
              <a:rPr lang="hr-HR" sz="1600" dirty="0"/>
              <a:t> </a:t>
            </a:r>
            <a:r>
              <a:rPr lang="hr-HR" sz="1600" dirty="0" err="1"/>
              <a:t>javascript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5318"/>
            <a:ext cx="2417037" cy="171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839519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The JavaScript will run before the HTML is loaded.
👉 If the script tries to change HTML elements that have not yet been loaded, we will get an error.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35987" y="4608827"/>
            <a:ext cx="3630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They allow us to use the data in the program correctly.
👉 They prevent errors – we cannot, for example, add a string and a number: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String</a:t>
            </a:r>
            <a:endParaRPr lang="hr-H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Boolean (true/false)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How the browser recognizes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Numbers</a:t>
            </a:r>
            <a:endParaRPr lang="hr-H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7466" y="5295580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934704"/>
            <a:ext cx="6145618" cy="756942"/>
            <a:chOff x="517451" y="2301027"/>
            <a:chExt cx="6145618" cy="7569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301027"/>
              <a:ext cx="6145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dirty="0"/>
                <a:t>👉 </a:t>
              </a:r>
              <a:r>
                <a:rPr lang="en-US" dirty="0"/>
                <a:t>Declaration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42" y="2724594"/>
              <a:ext cx="1619250" cy="3333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8159160" y="3029455"/>
            <a:ext cx="3771900" cy="914400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8159160" y="248764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value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👉They allow data to be reused without repeating the code.</a:t>
            </a:r>
            <a:br>
              <a:rPr lang="en-US" dirty="0"/>
            </a:br>
            <a:r>
              <a:rPr lang="en-US" dirty="0"/>
              <a:t>👉 They help organize the program.</a:t>
            </a:r>
            <a:br>
              <a:rPr lang="en-US" dirty="0"/>
            </a:br>
            <a:r>
              <a:rPr lang="en-US" dirty="0"/>
              <a:t>👉 They allow you to customize and change data during program execution.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73725" y="3262365"/>
            <a:ext cx="4713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var are available within the entire function in which they are declared, even before the declaration itself.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57073" y="327402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let are only available within the block {} in which they are defined.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3" y="4182666"/>
            <a:ext cx="5166911" cy="1716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538" y="4166252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3048627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is "hoisted" to the top of its function, but initialized as undefined.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allows the same variable to be redeclared within the same scope.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300957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is also raised, but it is not initialized, so if you access it before declaring, you get a </a:t>
            </a:r>
            <a:r>
              <a:rPr lang="en-US" sz="1400" dirty="0" err="1"/>
              <a:t>ReferenceError</a:t>
            </a:r>
            <a:r>
              <a:rPr lang="en-US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does not allow re-declaration within the same scope.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8" y="3665011"/>
            <a:ext cx="4752975" cy="790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68" y="3626123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8" y="5322133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70" y="5124114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454</TotalTime>
  <Words>2446</Words>
  <Application>Microsoft Office PowerPoint</Application>
  <PresentationFormat>Widescreen</PresentationFormat>
  <Paragraphs>248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JAVASCRIPT</vt:lpstr>
      <vt:lpstr>JAVASCRIPT</vt:lpstr>
      <vt:lpstr>JAVASCRIPT – FIRST STEPS</vt:lpstr>
      <vt:lpstr>JAVASCRIPT – INTEGRATION</vt:lpstr>
      <vt:lpstr>JAVASCRIPT – INTEGRATION</vt:lpstr>
      <vt:lpstr>JAVASCRIPT – INTEGRATION</vt:lpstr>
      <vt:lpstr>JAVASCRIPT – VARIABLE</vt:lpstr>
      <vt:lpstr>JAVASCRIPT – VARIABLE</vt:lpstr>
      <vt:lpstr>JAVASCRIPT – VARIABLE</vt:lpstr>
      <vt:lpstr>JAVASCRIPT – VARIABLE NAMING</vt:lpstr>
      <vt:lpstr>JAVASCRIPT – LENGTH</vt:lpstr>
      <vt:lpstr>JAVASCRIPT – SLICE</vt:lpstr>
      <vt:lpstr>JAVASCRIPT – MATHEMATICS</vt:lpstr>
      <vt:lpstr>JAVASCRIPT – FUNCTIONS</vt:lpstr>
      <vt:lpstr>JAVASCRIPT – FUNCTIONS</vt:lpstr>
      <vt:lpstr>JAVASCRIPT – FUNCTIONS</vt:lpstr>
      <vt:lpstr>JAVASCRIPT – FUNCTIONS</vt:lpstr>
      <vt:lpstr>JAVASCRIPT – CONDITIONS</vt:lpstr>
      <vt:lpstr>JAVASCRIPT – COMPARATORS</vt:lpstr>
      <vt:lpstr>JAVASCRIPT – LOGICAL OPERATORS</vt:lpstr>
      <vt:lpstr>JAVASCRIPT – DOM</vt:lpstr>
      <vt:lpstr>JAVASCRIPT – DOM</vt:lpstr>
      <vt:lpstr>JAVASCRIPT – DOM</vt:lpstr>
      <vt:lpstr>JAVASCRIPT – DOM</vt:lpstr>
      <vt:lpstr>JAVASCRIPT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133</cp:revision>
  <dcterms:created xsi:type="dcterms:W3CDTF">2024-02-12T13:35:47Z</dcterms:created>
  <dcterms:modified xsi:type="dcterms:W3CDTF">2025-04-18T14:46:12Z</dcterms:modified>
</cp:coreProperties>
</file>